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68" r:id="rId3"/>
    <p:sldId id="263" r:id="rId4"/>
    <p:sldId id="262" r:id="rId5"/>
    <p:sldId id="259" r:id="rId6"/>
    <p:sldId id="257" r:id="rId7"/>
    <p:sldId id="261" r:id="rId8"/>
    <p:sldId id="264" r:id="rId9"/>
    <p:sldId id="273" r:id="rId10"/>
    <p:sldId id="270" r:id="rId11"/>
    <p:sldId id="272" r:id="rId12"/>
    <p:sldId id="260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9646"/>
    <a:srgbClr val="9BB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9" autoAdjust="0"/>
    <p:restoredTop sz="94633" autoAdjust="0"/>
  </p:normalViewPr>
  <p:slideViewPr>
    <p:cSldViewPr showGuides="1">
      <p:cViewPr varScale="1">
        <p:scale>
          <a:sx n="111" d="100"/>
          <a:sy n="111" d="100"/>
        </p:scale>
        <p:origin x="252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D049E5-4179-4C61-AC59-EA881550F9B0}" type="datetimeFigureOut">
              <a:rPr lang="en-US" smtClean="0"/>
              <a:t>9/13/2018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E8ACE-C9F3-4554-8519-7FDE4DBF18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6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E8ACE-C9F3-4554-8519-7FDE4DBF181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668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E8ACE-C9F3-4554-8519-7FDE4DBF181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33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E8ACE-C9F3-4554-8519-7FDE4DBF181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521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596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37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93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1430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3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8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949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95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278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237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128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52800" y="6356352"/>
            <a:ext cx="548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711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avel.Kryukov@phystech.edu" TargetMode="External"/><Relationship Id="rId2" Type="http://schemas.openxmlformats.org/officeDocument/2006/relationships/hyperlink" Target="https://mipt-ilab.github.io/mipt-mips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mipt-ilab.github.io/mipt-mips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1700" y="1143001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MIPT-MIPS</a:t>
            </a:r>
            <a:r>
              <a:rPr lang="ru-RU" b="1" dirty="0" smtClean="0"/>
              <a:t/>
            </a:r>
            <a:br>
              <a:rPr lang="ru-RU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ru-RU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Архитектура компьютерных систем</a:t>
            </a:r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ru-RU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Основы командной разработки ПО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3200400"/>
            <a:ext cx="7239000" cy="3124200"/>
          </a:xfrm>
        </p:spPr>
        <p:txBody>
          <a:bodyPr>
            <a:normAutofit fontScale="92500" lnSpcReduction="20000"/>
          </a:bodyPr>
          <a:lstStyle/>
          <a:p>
            <a:pPr>
              <a:tabLst>
                <a:tab pos="6997700" algn="r"/>
              </a:tabLst>
            </a:pPr>
            <a:r>
              <a:rPr lang="ru-RU" sz="1900" dirty="0" smtClean="0">
                <a:solidFill>
                  <a:schemeClr val="tx1"/>
                </a:solidFill>
              </a:rPr>
              <a:t>Павел Крюков</a:t>
            </a:r>
            <a:endParaRPr lang="en-US" sz="1900" dirty="0" smtClean="0">
              <a:solidFill>
                <a:schemeClr val="tx1"/>
              </a:solidFill>
            </a:endParaRPr>
          </a:p>
          <a:p>
            <a:pPr>
              <a:tabLst>
                <a:tab pos="6997700" algn="r"/>
              </a:tabLst>
            </a:pPr>
            <a:r>
              <a:rPr lang="ru-RU" sz="1900" dirty="0" smtClean="0">
                <a:solidFill>
                  <a:schemeClr val="tx1"/>
                </a:solidFill>
              </a:rPr>
              <a:t>Игорь Смирнов</a:t>
            </a:r>
          </a:p>
          <a:p>
            <a:pPr>
              <a:tabLst>
                <a:tab pos="6997700" algn="r"/>
              </a:tabLst>
            </a:pPr>
            <a:r>
              <a:rPr lang="ru-RU" sz="1900" dirty="0" smtClean="0">
                <a:solidFill>
                  <a:schemeClr val="tx1"/>
                </a:solidFill>
              </a:rPr>
              <a:t>Кирилл Королёв</a:t>
            </a:r>
            <a:endParaRPr lang="ru-RU" sz="1900" dirty="0">
              <a:solidFill>
                <a:schemeClr val="tx1"/>
              </a:solidFill>
            </a:endParaRPr>
          </a:p>
          <a:p>
            <a:pPr>
              <a:tabLst>
                <a:tab pos="6997700" algn="r"/>
              </a:tabLst>
            </a:pPr>
            <a:r>
              <a:rPr lang="ru-RU" sz="1900" dirty="0" smtClean="0">
                <a:solidFill>
                  <a:schemeClr val="tx1"/>
                </a:solidFill>
              </a:rPr>
              <a:t>Олег Ладин</a:t>
            </a:r>
          </a:p>
          <a:p>
            <a:pPr>
              <a:tabLst>
                <a:tab pos="6997700" algn="r"/>
              </a:tabLst>
            </a:pPr>
            <a:endParaRPr lang="ru-RU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hlinkClick r:id="rId2"/>
              </a:rPr>
              <a:t>https://mipt-ilab.github.io/mipt-mips</a:t>
            </a:r>
            <a:r>
              <a:rPr lang="en-US" b="1" dirty="0" smtClean="0">
                <a:hlinkClick r:id="rId2"/>
              </a:rPr>
              <a:t>/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b="1" dirty="0" smtClean="0"/>
          </a:p>
          <a:p>
            <a:r>
              <a:rPr lang="en-US" b="1" dirty="0" smtClean="0">
                <a:hlinkClick r:id="rId3"/>
              </a:rPr>
              <a:t>pavel.kryukov@phystech.edu</a:t>
            </a:r>
            <a:endParaRPr lang="ru-RU" b="1" dirty="0" smtClean="0"/>
          </a:p>
          <a:p>
            <a:endParaRPr lang="ru-RU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22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b="0" dirty="0" smtClean="0"/>
              <a:t>Чем </a:t>
            </a:r>
            <a:r>
              <a:rPr lang="ru-RU" dirty="0"/>
              <a:t>м</a:t>
            </a:r>
            <a:r>
              <a:rPr lang="ru-RU" b="0" dirty="0" smtClean="0"/>
              <a:t>ы буде</a:t>
            </a:r>
            <a:r>
              <a:rPr lang="ru-RU" dirty="0"/>
              <a:t>м</a:t>
            </a:r>
            <a:r>
              <a:rPr lang="ru-RU" b="0" dirty="0" smtClean="0"/>
              <a:t> заниматься?</a:t>
            </a:r>
            <a:endParaRPr lang="ru-RU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31775" indent="-231775">
              <a:spcBef>
                <a:spcPts val="1200"/>
              </a:spcBef>
            </a:pPr>
            <a:r>
              <a:rPr lang="en-US" sz="2600" dirty="0"/>
              <a:t>MIPT-MIPS – </a:t>
            </a:r>
            <a:r>
              <a:rPr lang="ru-RU" sz="2600" dirty="0"/>
              <a:t>это </a:t>
            </a:r>
            <a:r>
              <a:rPr lang="ru-RU" sz="2600" dirty="0">
                <a:solidFill>
                  <a:srgbClr val="0071C5"/>
                </a:solidFill>
              </a:rPr>
              <a:t>образовательный</a:t>
            </a:r>
            <a:r>
              <a:rPr lang="ru-RU" sz="2600" dirty="0"/>
              <a:t> проект</a:t>
            </a:r>
            <a:endParaRPr lang="en-US" sz="2600" dirty="0"/>
          </a:p>
          <a:p>
            <a:pPr marL="231775" indent="-231775">
              <a:spcBef>
                <a:spcPts val="1200"/>
              </a:spcBef>
            </a:pPr>
            <a:r>
              <a:rPr lang="ru-RU" sz="2600" dirty="0"/>
              <a:t>Обзорное изучение компьютерной архитектуры</a:t>
            </a:r>
          </a:p>
          <a:p>
            <a:pPr marL="646113" lvl="2" indent="-231775">
              <a:spcBef>
                <a:spcPts val="600"/>
              </a:spcBef>
            </a:pPr>
            <a:r>
              <a:rPr lang="ru-RU" sz="2200" dirty="0"/>
              <a:t>Наибольший фокус на микроархитектуру процессоров</a:t>
            </a:r>
            <a:endParaRPr lang="en-US" sz="2200" dirty="0"/>
          </a:p>
          <a:p>
            <a:pPr marL="646113" lvl="2" indent="-231775">
              <a:spcBef>
                <a:spcPts val="600"/>
              </a:spcBef>
            </a:pPr>
            <a:r>
              <a:rPr lang="ru-RU" sz="2200" dirty="0"/>
              <a:t>Немного о системе команд </a:t>
            </a:r>
            <a:r>
              <a:rPr lang="en-US" sz="2200" dirty="0"/>
              <a:t>MIPS</a:t>
            </a:r>
            <a:r>
              <a:rPr lang="ru-RU" sz="2200" dirty="0"/>
              <a:t>, компиляторах и ОС</a:t>
            </a:r>
            <a:endParaRPr lang="en-US" sz="2200" dirty="0"/>
          </a:p>
          <a:p>
            <a:pPr marL="231775" indent="-231775">
              <a:spcBef>
                <a:spcPts val="1200"/>
              </a:spcBef>
            </a:pPr>
            <a:r>
              <a:rPr lang="ru-RU" sz="2600" dirty="0"/>
              <a:t>Навыки разработки в крупном командном проекте</a:t>
            </a:r>
            <a:r>
              <a:rPr lang="en-US" sz="2600" dirty="0"/>
              <a:t>:</a:t>
            </a:r>
            <a:endParaRPr lang="ru-RU" sz="2600" dirty="0"/>
          </a:p>
          <a:p>
            <a:pPr marL="646113" lvl="2" indent="-231775">
              <a:spcBef>
                <a:spcPts val="400"/>
              </a:spcBef>
            </a:pPr>
            <a:r>
              <a:rPr lang="ru-RU" sz="2200" dirty="0"/>
              <a:t>Система контроля версий </a:t>
            </a:r>
            <a:r>
              <a:rPr lang="en-US" sz="2200" dirty="0"/>
              <a:t>git</a:t>
            </a:r>
          </a:p>
          <a:p>
            <a:pPr marL="646113" lvl="2" indent="-231775">
              <a:spcBef>
                <a:spcPts val="400"/>
              </a:spcBef>
            </a:pPr>
            <a:r>
              <a:rPr lang="ru-RU" sz="2200" dirty="0"/>
              <a:t>Работа над </a:t>
            </a:r>
            <a:r>
              <a:rPr lang="en-US" sz="2200" dirty="0"/>
              <a:t>open-source</a:t>
            </a:r>
            <a:r>
              <a:rPr lang="ru-RU" sz="2200" dirty="0"/>
              <a:t> проектом в окружении </a:t>
            </a:r>
            <a:r>
              <a:rPr lang="en-US" sz="2200" dirty="0"/>
              <a:t>GitHub</a:t>
            </a:r>
            <a:endParaRPr lang="ru-RU" sz="2200" dirty="0"/>
          </a:p>
          <a:p>
            <a:pPr marL="646113" lvl="2" indent="-231775">
              <a:spcBef>
                <a:spcPts val="400"/>
              </a:spcBef>
            </a:pPr>
            <a:r>
              <a:rPr lang="ru-RU" sz="2200" dirty="0"/>
              <a:t>Инфраструктура непрерывной интеграции</a:t>
            </a:r>
          </a:p>
          <a:p>
            <a:pPr marL="646113" lvl="2" indent="-231775">
              <a:spcBef>
                <a:spcPts val="400"/>
              </a:spcBef>
            </a:pPr>
            <a:r>
              <a:rPr lang="ru-RU" sz="2200" dirty="0"/>
              <a:t>Разработка через тестирование</a:t>
            </a:r>
            <a:endParaRPr lang="en-US" sz="2200" dirty="0"/>
          </a:p>
          <a:p>
            <a:pPr marL="646113" lvl="2" indent="-231775">
              <a:spcBef>
                <a:spcPts val="400"/>
              </a:spcBef>
            </a:pPr>
            <a:r>
              <a:rPr lang="ru-RU" sz="2200" dirty="0"/>
              <a:t>Документация и коммуникация</a:t>
            </a:r>
            <a:r>
              <a:rPr lang="en-US" sz="2200" dirty="0"/>
              <a:t>: wiki</a:t>
            </a:r>
            <a:r>
              <a:rPr lang="ru-RU" sz="2200" dirty="0"/>
              <a:t>, презентации, английский</a:t>
            </a:r>
            <a:endParaRPr lang="ru-RU" sz="260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47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 smtClean="0"/>
              <a:t>Приобретения и перспективы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4093428"/>
          </a:xfrm>
        </p:spPr>
        <p:txBody>
          <a:bodyPr wrap="square">
            <a:spAutoFit/>
          </a:bodyPr>
          <a:lstStyle/>
          <a:p>
            <a:pPr marL="231775" indent="-231775">
              <a:spcBef>
                <a:spcPts val="1200"/>
              </a:spcBef>
            </a:pPr>
            <a:r>
              <a:rPr lang="ru-RU" sz="2600" dirty="0"/>
              <a:t>Знания в области </a:t>
            </a:r>
            <a:r>
              <a:rPr lang="en-US" sz="2600" dirty="0"/>
              <a:t>Computer Science</a:t>
            </a:r>
            <a:endParaRPr lang="ru-RU" sz="2600" dirty="0"/>
          </a:p>
          <a:p>
            <a:pPr marL="231775" indent="-231775">
              <a:spcBef>
                <a:spcPts val="1200"/>
              </a:spcBef>
            </a:pPr>
            <a:r>
              <a:rPr lang="ru-RU" sz="2600" dirty="0"/>
              <a:t>Навыки командной работы</a:t>
            </a:r>
          </a:p>
          <a:p>
            <a:pPr marL="231775" indent="-231775">
              <a:spcBef>
                <a:spcPts val="1200"/>
              </a:spcBef>
            </a:pPr>
            <a:r>
              <a:rPr lang="ru-RU" sz="2600" dirty="0"/>
              <a:t>Участие в </a:t>
            </a:r>
            <a:r>
              <a:rPr lang="en-US" sz="2600" dirty="0"/>
              <a:t>open source community</a:t>
            </a:r>
            <a:endParaRPr lang="ru-RU" sz="2600" dirty="0"/>
          </a:p>
          <a:p>
            <a:pPr marL="631825" lvl="1" indent="-231775">
              <a:spcBef>
                <a:spcPts val="1200"/>
              </a:spcBef>
            </a:pPr>
            <a:r>
              <a:rPr lang="ru-RU" sz="2200" dirty="0"/>
              <a:t>Возможность сделать вклад в </a:t>
            </a:r>
            <a:r>
              <a:rPr lang="en-US" sz="2200" dirty="0" err="1"/>
              <a:t>gdb</a:t>
            </a:r>
            <a:r>
              <a:rPr lang="en-US" sz="2200" dirty="0"/>
              <a:t>, </a:t>
            </a:r>
            <a:r>
              <a:rPr lang="en-US" sz="2200" dirty="0" err="1"/>
              <a:t>gcc</a:t>
            </a:r>
            <a:r>
              <a:rPr lang="en-US" sz="2200" dirty="0"/>
              <a:t>, boost, clang </a:t>
            </a:r>
            <a:r>
              <a:rPr lang="ru-RU" sz="2200" dirty="0"/>
              <a:t>и т. д.</a:t>
            </a:r>
            <a:endParaRPr lang="en-US" sz="2200" dirty="0"/>
          </a:p>
          <a:p>
            <a:pPr marL="631825" lvl="1" indent="-231775">
              <a:spcBef>
                <a:spcPts val="1200"/>
              </a:spcBef>
            </a:pPr>
            <a:r>
              <a:rPr lang="ru-RU" sz="2200" dirty="0"/>
              <a:t>Потенциал интеграции симулятора в </a:t>
            </a:r>
            <a:r>
              <a:rPr lang="en-US" sz="2200" dirty="0"/>
              <a:t>RISC-V </a:t>
            </a:r>
            <a:r>
              <a:rPr lang="ru-RU" sz="2200" dirty="0"/>
              <a:t>сообщество</a:t>
            </a:r>
          </a:p>
          <a:p>
            <a:pPr marL="231775" indent="-231775">
              <a:spcBef>
                <a:spcPts val="1200"/>
              </a:spcBef>
            </a:pPr>
            <a:r>
              <a:rPr lang="ru-RU" sz="2600" dirty="0"/>
              <a:t>Каждый </a:t>
            </a:r>
            <a:r>
              <a:rPr lang="ru-RU" sz="2600" dirty="0" smtClean="0"/>
              <a:t>год</a:t>
            </a:r>
            <a:r>
              <a:rPr lang="en-US" sz="2600" dirty="0"/>
              <a:t> </a:t>
            </a:r>
            <a:r>
              <a:rPr lang="en-US" sz="2600" dirty="0" smtClean="0"/>
              <a:t>Intel </a:t>
            </a:r>
            <a:r>
              <a:rPr lang="ru-RU" sz="2600" dirty="0" smtClean="0"/>
              <a:t>нанимает </a:t>
            </a:r>
            <a:r>
              <a:rPr lang="ru-RU" sz="2600" dirty="0" smtClean="0"/>
              <a:t>выпускников проекта</a:t>
            </a:r>
            <a:endParaRPr lang="ru-RU" sz="2600" dirty="0"/>
          </a:p>
          <a:p>
            <a:pPr marL="231775" indent="-231775">
              <a:spcBef>
                <a:spcPts val="1200"/>
              </a:spcBef>
            </a:pPr>
            <a:r>
              <a:rPr lang="ru-RU" sz="2600" dirty="0"/>
              <a:t>Участие в проекте </a:t>
            </a:r>
            <a:r>
              <a:rPr lang="ru-RU" sz="2600" b="1" dirty="0"/>
              <a:t>не гарантирует </a:t>
            </a:r>
            <a:r>
              <a:rPr lang="ru-RU" sz="2600" dirty="0"/>
              <a:t>поступление на кафедру, однако, серьезно повышает ваши шансы</a:t>
            </a:r>
            <a:endParaRPr lang="en-US" sz="260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11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426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6044"/>
    </mc:Choice>
    <mc:Fallback xmlns="">
      <p:transition spd="slow" advTm="556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Организационная информация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z="3000" dirty="0"/>
              <a:t>Занятия по средам в </a:t>
            </a:r>
            <a:r>
              <a:rPr lang="en-US" sz="3000" dirty="0"/>
              <a:t>17:05 </a:t>
            </a:r>
            <a:r>
              <a:rPr lang="ru-RU" sz="3000" dirty="0"/>
              <a:t>в 108 РТ</a:t>
            </a:r>
          </a:p>
          <a:p>
            <a:pPr lvl="1"/>
            <a:r>
              <a:rPr lang="ru-RU" sz="2600" dirty="0"/>
              <a:t>по чётным неделям лекция по архитектуре процессора</a:t>
            </a:r>
          </a:p>
          <a:p>
            <a:pPr lvl="1"/>
            <a:r>
              <a:rPr lang="ru-RU" sz="2600" dirty="0"/>
              <a:t>по нечётным неделям семинар по командной разработке</a:t>
            </a:r>
          </a:p>
          <a:p>
            <a:r>
              <a:rPr lang="ru-RU" sz="3000" dirty="0"/>
              <a:t>Требования к посещающим семинары:</a:t>
            </a:r>
          </a:p>
          <a:p>
            <a:pPr lvl="1"/>
            <a:r>
              <a:rPr lang="ru-RU" sz="2400" b="1" dirty="0"/>
              <a:t>Только</a:t>
            </a:r>
            <a:r>
              <a:rPr lang="ru-RU" sz="2400" dirty="0"/>
              <a:t> студенты </a:t>
            </a:r>
            <a:r>
              <a:rPr lang="ru-RU" sz="2400" b="1" dirty="0"/>
              <a:t>второго</a:t>
            </a:r>
            <a:r>
              <a:rPr lang="ru-RU" sz="2400" dirty="0"/>
              <a:t> курса</a:t>
            </a:r>
            <a:endParaRPr lang="ru-RU" sz="2600" dirty="0"/>
          </a:p>
          <a:p>
            <a:pPr lvl="1"/>
            <a:r>
              <a:rPr lang="ru-RU" sz="2600" dirty="0"/>
              <a:t>Базовый опыт программирования на С и С++ приветствуется, но не обязателен</a:t>
            </a:r>
          </a:p>
          <a:p>
            <a:pPr lvl="1"/>
            <a:r>
              <a:rPr lang="ru-RU" sz="2600" dirty="0"/>
              <a:t>То же верно и для опыта работы с </a:t>
            </a:r>
            <a:r>
              <a:rPr lang="en-US" sz="2600" dirty="0"/>
              <a:t>Git </a:t>
            </a:r>
            <a:r>
              <a:rPr lang="ru-RU" sz="2600" dirty="0"/>
              <a:t>и </a:t>
            </a:r>
            <a:r>
              <a:rPr lang="en-US" sz="2600" dirty="0"/>
              <a:t>GitHub</a:t>
            </a:r>
            <a:endParaRPr lang="ru-RU" sz="2600" dirty="0"/>
          </a:p>
          <a:p>
            <a:r>
              <a:rPr lang="ru-RU" sz="3000" dirty="0"/>
              <a:t>Лекции предыдущих лет, исходный код симулятора и контактная информация</a:t>
            </a:r>
            <a:r>
              <a:rPr lang="en-US" sz="3000" dirty="0" smtClean="0"/>
              <a:t>: </a:t>
            </a:r>
            <a:r>
              <a:rPr lang="en-US" sz="3000" dirty="0" smtClean="0">
                <a:hlinkClick r:id="rId2"/>
              </a:rPr>
              <a:t>https</a:t>
            </a:r>
            <a:r>
              <a:rPr lang="en-US" sz="3000" dirty="0">
                <a:hlinkClick r:id="rId2"/>
              </a:rPr>
              <a:t>://mipt-ilab.github.io/mipt-mips/</a:t>
            </a:r>
            <a:endParaRPr lang="ru-RU" sz="3000" dirty="0"/>
          </a:p>
          <a:p>
            <a:pPr lvl="1"/>
            <a:endParaRPr lang="en-US" sz="30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039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3200"/>
            <a:ext cx="8229600" cy="1143000"/>
          </a:xfrm>
        </p:spPr>
        <p:txBody>
          <a:bodyPr/>
          <a:lstStyle/>
          <a:p>
            <a:r>
              <a:rPr lang="ru-RU" dirty="0" smtClean="0"/>
              <a:t>Вопросы?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67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traight Connector 49"/>
          <p:cNvCxnSpPr/>
          <p:nvPr/>
        </p:nvCxnSpPr>
        <p:spPr>
          <a:xfrm>
            <a:off x="7188324" y="3824387"/>
            <a:ext cx="1822326" cy="0"/>
          </a:xfrm>
          <a:prstGeom prst="line">
            <a:avLst/>
          </a:prstGeom>
          <a:ln w="31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688" y="436857"/>
            <a:ext cx="8270112" cy="80817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Уровни абстракции </a:t>
            </a:r>
            <a:r>
              <a:rPr lang="en-US" dirty="0" smtClean="0"/>
              <a:t>Computer</a:t>
            </a:r>
            <a:r>
              <a:rPr lang="ru-RU" dirty="0"/>
              <a:t> </a:t>
            </a:r>
            <a:r>
              <a:rPr lang="en-US" dirty="0" smtClean="0"/>
              <a:t>Design</a:t>
            </a:r>
            <a:endParaRPr 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102C7-7866-43DB-9832-93724AD5A4E2}" type="slidenum">
              <a:rPr lang="ru-RU" smtClean="0"/>
              <a:t>2</a:t>
            </a:fld>
            <a:endParaRPr lang="ru-RU" dirty="0"/>
          </a:p>
        </p:txBody>
      </p:sp>
      <p:sp>
        <p:nvSpPr>
          <p:cNvPr id="16" name="Right Brace 15"/>
          <p:cNvSpPr/>
          <p:nvPr/>
        </p:nvSpPr>
        <p:spPr bwMode="auto">
          <a:xfrm>
            <a:off x="7198880" y="3479557"/>
            <a:ext cx="228600" cy="1785732"/>
          </a:xfrm>
          <a:prstGeom prst="rightBrace">
            <a:avLst>
              <a:gd name="adj1" fmla="val 37807"/>
              <a:gd name="adj2" fmla="val 49590"/>
            </a:avLst>
          </a:prstGeom>
          <a:noFill/>
          <a:ln w="25400" cap="flat" cmpd="sng" algn="ctr">
            <a:solidFill>
              <a:schemeClr val="accent3"/>
            </a:solidFill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b="1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sp>
        <p:nvSpPr>
          <p:cNvPr id="17" name="Right Brace 16"/>
          <p:cNvSpPr/>
          <p:nvPr/>
        </p:nvSpPr>
        <p:spPr bwMode="auto">
          <a:xfrm>
            <a:off x="7198879" y="1692548"/>
            <a:ext cx="228600" cy="1426584"/>
          </a:xfrm>
          <a:prstGeom prst="rightBrace">
            <a:avLst>
              <a:gd name="adj1" fmla="val 37807"/>
              <a:gd name="adj2" fmla="val 49590"/>
            </a:avLst>
          </a:prstGeom>
          <a:noFill/>
          <a:ln w="25400" cap="flat" cmpd="sng" algn="ctr">
            <a:solidFill>
              <a:schemeClr val="accent6"/>
            </a:solidFill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b="1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52605" y="4057591"/>
            <a:ext cx="147609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1500" dirty="0">
                <a:solidFill>
                  <a:schemeClr val="accent3"/>
                </a:solidFill>
                <a:latin typeface="+mj-lt"/>
                <a:cs typeface="Arial" charset="0"/>
              </a:rPr>
              <a:t>Аппаратура</a:t>
            </a:r>
            <a:r>
              <a:rPr lang="en-US" sz="1200" dirty="0">
                <a:solidFill>
                  <a:schemeClr val="accent6"/>
                </a:solidFill>
                <a:latin typeface="+mj-lt"/>
                <a:cs typeface="Arial" charset="0"/>
              </a:rPr>
              <a:t> </a:t>
            </a:r>
            <a:r>
              <a:rPr lang="en-US" sz="1200" dirty="0">
                <a:solidFill>
                  <a:srgbClr val="061922"/>
                </a:solidFill>
                <a:latin typeface="+mj-lt"/>
                <a:cs typeface="Arial" charset="0"/>
              </a:rPr>
              <a:t>(hardware, HW)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21766" y="2226715"/>
            <a:ext cx="153777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1500" dirty="0">
                <a:solidFill>
                  <a:schemeClr val="accent6"/>
                </a:solidFill>
                <a:latin typeface="+mj-lt"/>
                <a:cs typeface="Arial" charset="0"/>
              </a:rPr>
              <a:t>ПО</a:t>
            </a:r>
            <a:r>
              <a:rPr lang="en-US" sz="1500" dirty="0">
                <a:solidFill>
                  <a:schemeClr val="accent2"/>
                </a:solidFill>
                <a:latin typeface="+mj-lt"/>
                <a:cs typeface="Arial" charset="0"/>
              </a:rPr>
              <a:t> </a:t>
            </a:r>
            <a:r>
              <a:rPr lang="en-US" sz="1350" dirty="0">
                <a:solidFill>
                  <a:srgbClr val="061922"/>
                </a:solidFill>
                <a:latin typeface="+mj-lt"/>
                <a:cs typeface="Arial" charset="0"/>
              </a:rPr>
              <a:t>(software, SW)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3630163" y="1675794"/>
            <a:ext cx="3474432" cy="345315"/>
          </a:xfrm>
          <a:prstGeom prst="round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Приложения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2" name="Rounded Rectangle 21"/>
          <p:cNvSpPr/>
          <p:nvPr/>
        </p:nvSpPr>
        <p:spPr bwMode="auto">
          <a:xfrm>
            <a:off x="3630163" y="2036217"/>
            <a:ext cx="3474432" cy="345315"/>
          </a:xfrm>
          <a:prstGeom prst="round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Алгоритмы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3" name="Rounded Rectangle 22"/>
          <p:cNvSpPr/>
          <p:nvPr/>
        </p:nvSpPr>
        <p:spPr bwMode="auto">
          <a:xfrm>
            <a:off x="3630163" y="2396640"/>
            <a:ext cx="3474432" cy="345315"/>
          </a:xfrm>
          <a:prstGeom prst="round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Языки программирования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3630163" y="2757065"/>
            <a:ext cx="3474432" cy="345315"/>
          </a:xfrm>
          <a:prstGeom prst="round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Операционные системы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5" name="Rounded Rectangle 24"/>
          <p:cNvSpPr/>
          <p:nvPr/>
        </p:nvSpPr>
        <p:spPr bwMode="auto">
          <a:xfrm>
            <a:off x="3630163" y="3119133"/>
            <a:ext cx="3474432" cy="345315"/>
          </a:xfrm>
          <a:prstGeom prst="roundRect">
            <a:avLst/>
          </a:prstGeom>
          <a:gradFill flip="none" rotWithShape="1">
            <a:gsLst>
              <a:gs pos="0">
                <a:srgbClr val="F79646"/>
              </a:gs>
              <a:gs pos="97000">
                <a:srgbClr val="9BBB59"/>
              </a:gs>
            </a:gsLst>
            <a:lin ang="5400000" scaled="1"/>
            <a:tileRect/>
          </a:gra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Архитектура системы команд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7" name="Rounded Rectangle 26"/>
          <p:cNvSpPr/>
          <p:nvPr/>
        </p:nvSpPr>
        <p:spPr bwMode="auto">
          <a:xfrm>
            <a:off x="3630163" y="3479074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Микроархитектура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8" name="Rounded Rectangle 27"/>
          <p:cNvSpPr/>
          <p:nvPr/>
        </p:nvSpPr>
        <p:spPr bwMode="auto">
          <a:xfrm>
            <a:off x="3630163" y="3839498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Уровень регистровых передач </a:t>
            </a:r>
            <a:r>
              <a:rPr lang="en-US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(RTL)</a:t>
            </a:r>
          </a:p>
        </p:txBody>
      </p:sp>
      <p:sp>
        <p:nvSpPr>
          <p:cNvPr id="45" name="Rounded Rectangle 44"/>
          <p:cNvSpPr/>
          <p:nvPr/>
        </p:nvSpPr>
        <p:spPr bwMode="auto">
          <a:xfrm>
            <a:off x="3630163" y="4559550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Устройства (транзисторы)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30" name="Rounded Rectangle 29"/>
          <p:cNvSpPr/>
          <p:nvPr/>
        </p:nvSpPr>
        <p:spPr bwMode="auto">
          <a:xfrm>
            <a:off x="3630163" y="4198374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Схемотехника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46" name="Rounded Rectangle 45"/>
          <p:cNvSpPr/>
          <p:nvPr/>
        </p:nvSpPr>
        <p:spPr bwMode="auto">
          <a:xfrm>
            <a:off x="3630163" y="4919974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Физические процессы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628059" y="2964501"/>
            <a:ext cx="1264022" cy="7848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1500" dirty="0">
                <a:solidFill>
                  <a:srgbClr val="FF0000"/>
                </a:solidFill>
                <a:latin typeface="+mj-lt"/>
                <a:cs typeface="Arial" charset="0"/>
              </a:rPr>
              <a:t>Интерфейс между </a:t>
            </a:r>
            <a:r>
              <a:rPr lang="en-US" sz="1500" dirty="0">
                <a:solidFill>
                  <a:srgbClr val="FF0000"/>
                </a:solidFill>
                <a:latin typeface="+mj-lt"/>
                <a:cs typeface="Arial" charset="0"/>
              </a:rPr>
              <a:t>HW </a:t>
            </a:r>
            <a:r>
              <a:rPr lang="ru-RU" sz="1500" dirty="0">
                <a:solidFill>
                  <a:srgbClr val="FF0000"/>
                </a:solidFill>
                <a:latin typeface="+mj-lt"/>
                <a:cs typeface="Arial" charset="0"/>
              </a:rPr>
              <a:t>и</a:t>
            </a:r>
            <a:r>
              <a:rPr lang="en-US" sz="1500" dirty="0">
                <a:solidFill>
                  <a:srgbClr val="FF0000"/>
                </a:solidFill>
                <a:latin typeface="+mj-lt"/>
                <a:cs typeface="Arial" charset="0"/>
              </a:rPr>
              <a:t> SW</a:t>
            </a:r>
            <a:endParaRPr lang="en-US" sz="1350" dirty="0">
              <a:solidFill>
                <a:srgbClr val="FF0000"/>
              </a:solidFill>
              <a:latin typeface="+mj-lt"/>
              <a:cs typeface="Arial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 bwMode="auto">
          <a:xfrm flipH="1" flipV="1">
            <a:off x="7198879" y="3299250"/>
            <a:ext cx="364552" cy="193"/>
          </a:xfrm>
          <a:prstGeom prst="straightConnector1">
            <a:avLst/>
          </a:prstGeom>
          <a:noFill/>
          <a:ln w="25400" cap="flat" cmpd="sng" algn="ctr">
            <a:solidFill>
              <a:srgbClr val="FF3300"/>
            </a:solidFill>
            <a:prstDash val="solid"/>
            <a:headEnd type="none" w="sm" len="sm"/>
            <a:tailEnd type="arrow"/>
          </a:ln>
          <a:effectLst/>
        </p:spPr>
      </p:cxnSp>
      <p:sp>
        <p:nvSpPr>
          <p:cNvPr id="42" name="Right Brace 41"/>
          <p:cNvSpPr/>
          <p:nvPr/>
        </p:nvSpPr>
        <p:spPr bwMode="auto">
          <a:xfrm>
            <a:off x="9059540" y="1692551"/>
            <a:ext cx="222112" cy="2070135"/>
          </a:xfrm>
          <a:prstGeom prst="rightBrace">
            <a:avLst>
              <a:gd name="adj1" fmla="val 37807"/>
              <a:gd name="adj2" fmla="val 49590"/>
            </a:avLst>
          </a:prstGeom>
          <a:noFill/>
          <a:ln w="254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b="1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281655" y="2380471"/>
            <a:ext cx="1075765" cy="761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Arial" charset="0"/>
              </a:rPr>
              <a:t>Computer Science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350" dirty="0">
                <a:solidFill>
                  <a:srgbClr val="061922"/>
                </a:solidFill>
                <a:latin typeface="+mj-lt"/>
                <a:cs typeface="Arial" charset="0"/>
              </a:rPr>
              <a:t>(CS)</a:t>
            </a:r>
          </a:p>
        </p:txBody>
      </p:sp>
      <p:sp>
        <p:nvSpPr>
          <p:cNvPr id="47" name="Right Brace 46"/>
          <p:cNvSpPr/>
          <p:nvPr/>
        </p:nvSpPr>
        <p:spPr bwMode="auto">
          <a:xfrm>
            <a:off x="9059543" y="3865883"/>
            <a:ext cx="241395" cy="1399407"/>
          </a:xfrm>
          <a:prstGeom prst="rightBrace">
            <a:avLst>
              <a:gd name="adj1" fmla="val 37807"/>
              <a:gd name="adj2" fmla="val 49590"/>
            </a:avLst>
          </a:prstGeom>
          <a:noFill/>
          <a:ln w="25400" cap="flat" cmpd="sng" algn="ctr">
            <a:solidFill>
              <a:schemeClr val="accent1"/>
            </a:solidFill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b="1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9309658" y="4143480"/>
            <a:ext cx="1214665" cy="761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solidFill>
                  <a:schemeClr val="accent1"/>
                </a:solidFill>
                <a:latin typeface="+mj-lt"/>
                <a:cs typeface="Arial" charset="0"/>
              </a:rPr>
              <a:t>Electrical Engineering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350" dirty="0">
                <a:solidFill>
                  <a:srgbClr val="061922"/>
                </a:solidFill>
                <a:latin typeface="+mj-lt"/>
                <a:cs typeface="Arial" charset="0"/>
              </a:rPr>
              <a:t>(EE)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005781" y="3416572"/>
            <a:ext cx="146485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500" dirty="0">
                <a:latin typeface="+mj-lt"/>
              </a:rPr>
              <a:t>То, что мы будем изучать</a:t>
            </a:r>
          </a:p>
        </p:txBody>
      </p:sp>
      <p:sp>
        <p:nvSpPr>
          <p:cNvPr id="33" name="Right Arrow 32"/>
          <p:cNvSpPr/>
          <p:nvPr/>
        </p:nvSpPr>
        <p:spPr bwMode="auto">
          <a:xfrm rot="16200000">
            <a:off x="2010179" y="4487570"/>
            <a:ext cx="1499429" cy="512306"/>
          </a:xfrm>
          <a:prstGeom prst="rightArrow">
            <a:avLst/>
          </a:prstGeom>
          <a:gradFill flip="none" rotWithShape="1">
            <a:gsLst>
              <a:gs pos="5000">
                <a:schemeClr val="bg1"/>
              </a:gs>
              <a:gs pos="95000">
                <a:schemeClr val="accent1"/>
              </a:gs>
            </a:gsLst>
            <a:lin ang="0" scaled="0"/>
            <a:tileRect/>
          </a:gra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dirty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4" name="Right Arrow 33"/>
          <p:cNvSpPr/>
          <p:nvPr/>
        </p:nvSpPr>
        <p:spPr bwMode="auto">
          <a:xfrm rot="16200000" flipH="1">
            <a:off x="2545575" y="3007103"/>
            <a:ext cx="430264" cy="512064"/>
          </a:xfrm>
          <a:prstGeom prst="rightArrow">
            <a:avLst/>
          </a:prstGeom>
          <a:gradFill flip="none" rotWithShape="1">
            <a:gsLst>
              <a:gs pos="5000">
                <a:schemeClr val="bg1"/>
              </a:gs>
              <a:gs pos="95000">
                <a:schemeClr val="accent1"/>
              </a:gs>
            </a:gsLst>
            <a:lin ang="0" scaled="0"/>
            <a:tileRect/>
          </a:gra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dirty="0">
              <a:latin typeface="Neo Sans Intel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35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19" grpId="0"/>
      <p:bldP spid="7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45" grpId="0" animBg="1"/>
      <p:bldP spid="30" grpId="0" animBg="1"/>
      <p:bldP spid="46" grpId="0" animBg="1"/>
      <p:bldP spid="31" grpId="0"/>
      <p:bldP spid="42" grpId="0" animBg="1"/>
      <p:bldP spid="43" grpId="0"/>
      <p:bldP spid="47" grpId="0" animBg="1"/>
      <p:bldP spid="48" grpId="0"/>
      <p:bldP spid="55" grpId="0"/>
      <p:bldP spid="33" grpId="0" animBg="1"/>
      <p:bldP spid="34" grpId="0" animBg="1"/>
    </p:bldLst>
  </p:timing>
  <p:extLst mod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устроен микропроцессор?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3</a:t>
            </a:fld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216" y="1789263"/>
            <a:ext cx="8955568" cy="3760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211584" y="5586215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*Intel Ivy Bridge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31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такое микропроцессор?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4</a:t>
            </a:fld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216" y="1789263"/>
            <a:ext cx="8955568" cy="3760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1618216" y="1789261"/>
            <a:ext cx="1505984" cy="323994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97400" y="1809030"/>
            <a:ext cx="1193800" cy="207717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791200" y="1809030"/>
            <a:ext cx="1193800" cy="207717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985000" y="1814110"/>
            <a:ext cx="1193800" cy="207717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8178800" y="1824270"/>
            <a:ext cx="1079500" cy="207717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9258300" y="1829350"/>
            <a:ext cx="1257300" cy="319985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597400" y="3886200"/>
            <a:ext cx="4660900" cy="114300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251450" y="5029201"/>
            <a:ext cx="5264150" cy="520699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618216" y="2971802"/>
            <a:ext cx="150598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effectLst>
                  <a:glow rad="127000">
                    <a:schemeClr val="bg1"/>
                  </a:glow>
                </a:effectLst>
              </a:rPr>
              <a:t>Processor Graphics</a:t>
            </a:r>
          </a:p>
          <a:p>
            <a:endParaRPr lang="en-US" sz="2400" dirty="0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72100" y="4226870"/>
            <a:ext cx="3111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effectLst>
                  <a:glow rad="127000">
                    <a:schemeClr val="bg1"/>
                  </a:glow>
                </a:effectLst>
              </a:rPr>
              <a:t>Shared L3 Cache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27775" y="5058718"/>
            <a:ext cx="3111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effectLst>
                  <a:glow rad="127000">
                    <a:schemeClr val="bg1"/>
                  </a:glow>
                </a:effectLst>
              </a:rPr>
              <a:t>Memory Controller I/O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162016" y="2747512"/>
            <a:ext cx="1505984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effectLst>
                  <a:glow rad="127000">
                    <a:schemeClr val="bg1"/>
                  </a:glow>
                </a:effectLst>
              </a:rPr>
              <a:t>System Agent &amp; Memory Controller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2480" y="2586006"/>
            <a:ext cx="11887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effectLst>
                  <a:glow rad="127000">
                    <a:schemeClr val="bg1"/>
                  </a:glow>
                </a:effectLst>
              </a:rPr>
              <a:t>Core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91200" y="2586006"/>
            <a:ext cx="11887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effectLst>
                  <a:glow rad="127000">
                    <a:schemeClr val="bg1"/>
                  </a:glow>
                </a:effectLst>
              </a:rPr>
              <a:t>Core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990080" y="2601246"/>
            <a:ext cx="11887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effectLst>
                  <a:glow rad="127000">
                    <a:schemeClr val="bg1"/>
                  </a:glow>
                </a:effectLst>
              </a:rPr>
              <a:t>Core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78800" y="2600980"/>
            <a:ext cx="11887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effectLst>
                  <a:glow rad="127000">
                    <a:schemeClr val="bg1"/>
                  </a:glow>
                </a:effectLst>
              </a:rPr>
              <a:t>Core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11587" y="5586215"/>
            <a:ext cx="2362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*Intel Ivy Bridge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0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1680" y="0"/>
            <a:ext cx="8229600" cy="1295400"/>
          </a:xfrm>
        </p:spPr>
        <p:txBody>
          <a:bodyPr/>
          <a:lstStyle/>
          <a:p>
            <a:r>
              <a:rPr lang="ru-RU" dirty="0" smtClean="0"/>
              <a:t>Процессор как автомобиль</a:t>
            </a:r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737360" y="1219200"/>
            <a:ext cx="8778240" cy="493776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0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1.48148E-6 L -0.26337 -0.00324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77" y="-162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102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252" y="2431841"/>
            <a:ext cx="4251960" cy="239172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17483" y="2431841"/>
            <a:ext cx="4389120" cy="246888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000" y="2575193"/>
            <a:ext cx="2105024" cy="210502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09600" y="4876396"/>
            <a:ext cx="4389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Современные компьютерные архитектуры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7165252" y="4884006"/>
            <a:ext cx="4414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Компьютерная архитектура, изучаемая в проекте</a:t>
            </a:r>
            <a:endParaRPr lang="en-US" sz="24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6</a:t>
            </a:fld>
            <a:endParaRPr lang="en-US" dirty="0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011680" y="0"/>
            <a:ext cx="8229600" cy="12984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Процессор как автомобиль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688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9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8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" dur="8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Чтобы сделать вот так:</a:t>
            </a:r>
            <a:endParaRPr lang="en-US" dirty="0"/>
          </a:p>
        </p:txBody>
      </p:sp>
      <p:pic>
        <p:nvPicPr>
          <p:cNvPr id="3074" name="Picture 2" descr="http://turbokiddave.files.wordpress.com/2008/04/car-part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719" y="1447800"/>
            <a:ext cx="9072562" cy="46194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87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такое </a:t>
            </a:r>
            <a:r>
              <a:rPr lang="en-US" dirty="0" smtClean="0"/>
              <a:t>MIPS?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98" y="1600202"/>
            <a:ext cx="10134601" cy="4525963"/>
          </a:xfrm>
        </p:spPr>
        <p:txBody>
          <a:bodyPr>
            <a:normAutofit/>
          </a:bodyPr>
          <a:lstStyle/>
          <a:p>
            <a:r>
              <a:rPr lang="ru-RU" dirty="0" smtClean="0"/>
              <a:t>Хороший пример </a:t>
            </a:r>
            <a:r>
              <a:rPr lang="en-US" dirty="0" smtClean="0"/>
              <a:t>RISC </a:t>
            </a:r>
            <a:r>
              <a:rPr lang="ru-RU" dirty="0" smtClean="0"/>
              <a:t>архитектуры:</a:t>
            </a:r>
          </a:p>
          <a:p>
            <a:pPr lvl="1"/>
            <a:r>
              <a:rPr lang="ru-RU" sz="2200" dirty="0"/>
              <a:t>Прост в понимании и разработке</a:t>
            </a:r>
          </a:p>
          <a:p>
            <a:pPr lvl="1"/>
            <a:r>
              <a:rPr lang="ru-RU" sz="2200" dirty="0"/>
              <a:t>Используется во многих учебных курсах</a:t>
            </a:r>
          </a:p>
          <a:p>
            <a:pPr marL="457200" lvl="1" indent="0">
              <a:buNone/>
            </a:pPr>
            <a:endParaRPr lang="ru-RU" sz="2200" dirty="0"/>
          </a:p>
          <a:p>
            <a:r>
              <a:rPr lang="ru-RU" dirty="0" smtClean="0"/>
              <a:t>Но это не «учебная» архитектура:</a:t>
            </a:r>
          </a:p>
          <a:p>
            <a:pPr lvl="1"/>
            <a:r>
              <a:rPr lang="ru-RU" sz="2200" dirty="0"/>
              <a:t>Первый процессор </a:t>
            </a:r>
            <a:r>
              <a:rPr lang="en-US" sz="2200" dirty="0" smtClean="0"/>
              <a:t>R2000</a:t>
            </a:r>
            <a:r>
              <a:rPr lang="ru-RU" sz="2200" dirty="0" smtClean="0"/>
              <a:t> выпущен в 1986 году</a:t>
            </a:r>
          </a:p>
          <a:p>
            <a:pPr lvl="1"/>
            <a:r>
              <a:rPr lang="ru-RU" sz="2200" dirty="0" smtClean="0"/>
              <a:t>Далее</a:t>
            </a:r>
            <a:r>
              <a:rPr lang="en-US" sz="2200" dirty="0"/>
              <a:t>: </a:t>
            </a:r>
            <a:r>
              <a:rPr lang="en-US" sz="2200" dirty="0" smtClean="0"/>
              <a:t>R3000 </a:t>
            </a:r>
            <a:r>
              <a:rPr lang="en-US" sz="2200" dirty="0"/>
              <a:t>(</a:t>
            </a:r>
            <a:r>
              <a:rPr lang="en-US" sz="2200" dirty="0" smtClean="0"/>
              <a:t>PlayStation), R4300 </a:t>
            </a:r>
            <a:r>
              <a:rPr lang="en-US" sz="2200" dirty="0"/>
              <a:t>(Nintendo</a:t>
            </a:r>
            <a:r>
              <a:rPr lang="en-US" sz="2200" baseline="30000" dirty="0"/>
              <a:t>64</a:t>
            </a:r>
            <a:r>
              <a:rPr lang="en-US" sz="2200" dirty="0"/>
              <a:t>), R5900 (PlayStation 2)</a:t>
            </a:r>
          </a:p>
          <a:p>
            <a:pPr lvl="1"/>
            <a:r>
              <a:rPr lang="ru-RU" sz="2200" dirty="0"/>
              <a:t>Был реальным конкурентом для </a:t>
            </a:r>
            <a:r>
              <a:rPr lang="en-US" sz="2200" dirty="0"/>
              <a:t>Intel</a:t>
            </a:r>
          </a:p>
          <a:p>
            <a:pPr lvl="1"/>
            <a:r>
              <a:rPr lang="ru-RU" sz="2200" dirty="0"/>
              <a:t>Сегодня распространён во встроенных системах </a:t>
            </a:r>
            <a:endParaRPr lang="en-US" sz="2200" dirty="0"/>
          </a:p>
          <a:p>
            <a:endParaRPr lang="ru-RU" dirty="0" smtClean="0"/>
          </a:p>
          <a:p>
            <a:pPr lvl="1"/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8</a:t>
            </a:fld>
            <a:endParaRPr lang="en-US" dirty="0"/>
          </a:p>
        </p:txBody>
      </p:sp>
      <p:pic>
        <p:nvPicPr>
          <p:cNvPr id="9" name="Picture 2" descr="http://www.t2-project.org/architectures/mips/mips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1647826"/>
            <a:ext cx="2539481" cy="1752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1125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такое </a:t>
            </a:r>
            <a:r>
              <a:rPr lang="en-US" dirty="0" smtClean="0"/>
              <a:t>RISC-V?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7696200" cy="4525963"/>
          </a:xfrm>
        </p:spPr>
        <p:txBody>
          <a:bodyPr>
            <a:normAutofit/>
          </a:bodyPr>
          <a:lstStyle/>
          <a:p>
            <a:r>
              <a:rPr lang="ru-RU" dirty="0" smtClean="0"/>
              <a:t>Идейное продолжение </a:t>
            </a:r>
            <a:r>
              <a:rPr lang="en-US" dirty="0" smtClean="0"/>
              <a:t>MIPS</a:t>
            </a:r>
            <a:endParaRPr lang="ru-RU" dirty="0" smtClean="0"/>
          </a:p>
          <a:p>
            <a:pPr lvl="1"/>
            <a:r>
              <a:rPr lang="ru-RU" sz="2200" dirty="0"/>
              <a:t>Открытая лицензия</a:t>
            </a:r>
          </a:p>
          <a:p>
            <a:pPr lvl="1"/>
            <a:r>
              <a:rPr lang="ru-RU" sz="2200" dirty="0"/>
              <a:t>Сменяет </a:t>
            </a:r>
            <a:r>
              <a:rPr lang="en-US" sz="2200" dirty="0"/>
              <a:t>MIPS </a:t>
            </a:r>
            <a:r>
              <a:rPr lang="ru-RU" sz="2200" dirty="0"/>
              <a:t>во многих учебных курсах</a:t>
            </a:r>
          </a:p>
          <a:p>
            <a:pPr lvl="1"/>
            <a:r>
              <a:rPr lang="ru-RU" sz="2200" dirty="0"/>
              <a:t>Бурно развивается в академической среде</a:t>
            </a:r>
          </a:p>
          <a:p>
            <a:pPr lvl="1"/>
            <a:r>
              <a:rPr lang="ru-RU" sz="2200" dirty="0"/>
              <a:t>Хорошо проработанная документация</a:t>
            </a:r>
          </a:p>
          <a:p>
            <a:pPr marL="457200" lvl="1" indent="0">
              <a:buNone/>
            </a:pPr>
            <a:endParaRPr lang="ru-RU" sz="2200" dirty="0"/>
          </a:p>
          <a:p>
            <a:r>
              <a:rPr lang="ru-RU" dirty="0" smtClean="0"/>
              <a:t>Почти не «учебная» архитектура:</a:t>
            </a:r>
          </a:p>
          <a:p>
            <a:pPr lvl="1"/>
            <a:r>
              <a:rPr lang="ru-RU" sz="2200" dirty="0"/>
              <a:t>Выпущены первые микроконтроллеры</a:t>
            </a:r>
          </a:p>
          <a:p>
            <a:pPr lvl="1"/>
            <a:r>
              <a:rPr lang="ru-RU" sz="2200" dirty="0"/>
              <a:t>Портирована экосистема </a:t>
            </a:r>
            <a:r>
              <a:rPr lang="en-US" sz="2200" dirty="0"/>
              <a:t>GNU/Linux</a:t>
            </a:r>
            <a:endParaRPr lang="ru-RU" sz="2200" dirty="0"/>
          </a:p>
          <a:p>
            <a:pPr lvl="1"/>
            <a:r>
              <a:rPr lang="en-US" sz="2200" dirty="0"/>
              <a:t>ARM </a:t>
            </a:r>
            <a:r>
              <a:rPr lang="ru-RU" sz="2200" dirty="0"/>
              <a:t>признает </a:t>
            </a:r>
            <a:r>
              <a:rPr lang="en-US" sz="2200" dirty="0"/>
              <a:t>RISC-V</a:t>
            </a:r>
            <a:r>
              <a:rPr lang="ru-RU" sz="2200" dirty="0"/>
              <a:t> как конкурента</a:t>
            </a:r>
            <a:endParaRPr lang="en-US" sz="2200" dirty="0"/>
          </a:p>
          <a:p>
            <a:endParaRPr lang="ru-RU" dirty="0" smtClean="0"/>
          </a:p>
          <a:p>
            <a:pPr lvl="1"/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13 сентября 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MIPT-ILab, MIPT-MIPS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9</a:t>
            </a:fld>
            <a:endParaRPr lang="en-US" dirty="0"/>
          </a:p>
        </p:txBody>
      </p:sp>
      <p:pic>
        <p:nvPicPr>
          <p:cNvPr id="9" name="Picture 4" descr="https://www.androidheadlines.com/wp-content/uploads/2018/03/RISC-V-1600x900.jpg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99" t="38305" r="14001" b="38583"/>
          <a:stretch/>
        </p:blipFill>
        <p:spPr bwMode="auto">
          <a:xfrm>
            <a:off x="8305800" y="1600202"/>
            <a:ext cx="3327400" cy="600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1272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69.2|132.6|4.7|68.1|44.2|6.1|55.1|8.6|16.6|1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1|15.1|39.5|47.3|15.1|42.7|33.9|118.2|44.5|16.7|44.2|1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507</Words>
  <Application>Microsoft Office PowerPoint</Application>
  <PresentationFormat>Widescreen</PresentationFormat>
  <Paragraphs>133</Paragraphs>
  <Slides>13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Neo Sans Intel</vt:lpstr>
      <vt:lpstr>Office Theme</vt:lpstr>
      <vt:lpstr>MIPT-MIPS  Архитектура компьютерных систем Основы командной разработки ПО</vt:lpstr>
      <vt:lpstr>Уровни абстракции Computer Design</vt:lpstr>
      <vt:lpstr>Как устроен микропроцессор?</vt:lpstr>
      <vt:lpstr>Что такое микропроцессор?</vt:lpstr>
      <vt:lpstr>Процессор как автомобиль</vt:lpstr>
      <vt:lpstr>PowerPoint Presentation</vt:lpstr>
      <vt:lpstr>Чтобы сделать вот так:</vt:lpstr>
      <vt:lpstr>Что такое MIPS?</vt:lpstr>
      <vt:lpstr>Что такое RISC-V?</vt:lpstr>
      <vt:lpstr>Чем мы будем заниматься?</vt:lpstr>
      <vt:lpstr>Приобретения и перспективы</vt:lpstr>
      <vt:lpstr>Организационная информация</vt:lpstr>
      <vt:lpstr>Вопросы?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atitov</dc:creator>
  <cp:keywords>CTPClassification=CTP_PUBLIC:VisualMarkings=, CTPClassification=CTP_NT</cp:keywords>
  <cp:lastModifiedBy>Kryukov, Pavel I</cp:lastModifiedBy>
  <cp:revision>108</cp:revision>
  <dcterms:created xsi:type="dcterms:W3CDTF">2012-09-15T11:46:56Z</dcterms:created>
  <dcterms:modified xsi:type="dcterms:W3CDTF">2018-09-13T15:54:49Z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c42b3503-dd13-4e34-82aa-dd30c8b041a3</vt:lpwstr>
  </property>
  <property fmtid="{D5CDD505-2E9C-101B-9397-08002B2CF9AE}" pid="3" name="CTP_TimeStamp">
    <vt:lpwstr>2018-09-13 15:54:48Z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